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Lato Light"/>
      <p:regular r:id="rId24"/>
      <p:bold r:id="rId25"/>
      <p:italic r:id="rId26"/>
      <p:boldItalic r:id="rId27"/>
    </p:embeddedFont>
    <p:embeddedFont>
      <p:font typeface="Nanum Gothic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96">
          <p15:clr>
            <a:srgbClr val="9AA0A6"/>
          </p15:clr>
        </p15:guide>
        <p15:guide id="2" pos="4263">
          <p15:clr>
            <a:srgbClr val="9AA0A6"/>
          </p15:clr>
        </p15:guide>
        <p15:guide id="3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96"/>
        <p:guide pos="4263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LatoLight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Light-italic.fntdata"/><Relationship Id="rId25" Type="http://schemas.openxmlformats.org/officeDocument/2006/relationships/font" Target="fonts/LatoLight-bold.fntdata"/><Relationship Id="rId28" Type="http://schemas.openxmlformats.org/officeDocument/2006/relationships/font" Target="fonts/NanumGothic-regular.fntdata"/><Relationship Id="rId27" Type="http://schemas.openxmlformats.org/officeDocument/2006/relationships/font" Target="fonts/Lat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anumGothi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b364e315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5b364e315f_0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b364e315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5b364e315f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b364e315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151" name="Google Shape;151;g5b364e315f_0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b39de19a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5b39de19ad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b39de19a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5b39de19ad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b39de19a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5b39de19ad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b364e315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5b364e315f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b39de19a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5b39de19ad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ef6e870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8ef6e87041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57541f83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47" name="Google Shape;47;g57541f832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57541f83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57541f8322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b364e315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5b364e315f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b364e315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5b364e315f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b364e315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5b364e315f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b364e315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5b364e315f_0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b364e315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5b364e315f_0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b364e315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5b364e315f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>
  <p:cSld name="1_제목 슬라이드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1_제목 슬라이드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 1">
  <p:cSld name="TITLE_ONL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anum Gothic"/>
              <a:buNone/>
              <a:defRPr b="1" i="0" sz="2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b="0"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b="0" i="0" sz="1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b="0"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7" name="Google Shape;17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Google Shape;1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21" name="Google Shape;21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apistore.co.kr/api/apiList.do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hyperlink" Target="https://www.data.go.kr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data.go.kr/dataset/15000581/openapi.do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atalab.naver.com/keyword/trendSearch.naver" TargetMode="External"/><Relationship Id="rId4" Type="http://schemas.openxmlformats.org/officeDocument/2006/relationships/hyperlink" Target="https://developers.naver.com/docs/datalab/search/" TargetMode="External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apistore.co.kr/api/apiList.do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ctrTitle"/>
          </p:nvPr>
        </p:nvSpPr>
        <p:spPr>
          <a:xfrm>
            <a:off x="8941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REST API 데이</a:t>
            </a:r>
            <a:r>
              <a:rPr lang="ko-KR"/>
              <a:t>터 수집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REST API</a:t>
            </a:r>
            <a:endParaRPr/>
          </a:p>
        </p:txBody>
      </p:sp>
      <p:sp>
        <p:nvSpPr>
          <p:cNvPr id="138" name="Google Shape;138;p1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REST API란</a:t>
            </a:r>
            <a:endParaRPr/>
          </a:p>
        </p:txBody>
      </p:sp>
      <p:sp>
        <p:nvSpPr>
          <p:cNvPr id="139" name="Google Shape;139;p15"/>
          <p:cNvSpPr txBox="1"/>
          <p:nvPr/>
        </p:nvSpPr>
        <p:spPr>
          <a:xfrm>
            <a:off x="1782000" y="1071750"/>
            <a:ext cx="55800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 u="sng">
                <a:solidFill>
                  <a:schemeClr val="hlink"/>
                </a:solidFill>
                <a:hlinkClick r:id="rId3"/>
              </a:rPr>
              <a:t>https://www.apistore.co.kr/api/apiList.do</a:t>
            </a:r>
            <a:endParaRPr b="1" sz="2300"/>
          </a:p>
        </p:txBody>
      </p:sp>
      <p:pic>
        <p:nvPicPr>
          <p:cNvPr id="140" name="Google Shape;14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913" y="1533750"/>
            <a:ext cx="4646113" cy="31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REST API</a:t>
            </a:r>
            <a:endParaRPr/>
          </a:p>
        </p:txBody>
      </p:sp>
      <p:sp>
        <p:nvSpPr>
          <p:cNvPr id="146" name="Google Shape;146;p1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REST API란</a:t>
            </a:r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563" y="1687325"/>
            <a:ext cx="6472825" cy="29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6"/>
          <p:cNvSpPr txBox="1"/>
          <p:nvPr/>
        </p:nvSpPr>
        <p:spPr>
          <a:xfrm>
            <a:off x="2392925" y="1064475"/>
            <a:ext cx="4375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공공데이터 포털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u="sng">
                <a:solidFill>
                  <a:schemeClr val="hlink"/>
                </a:solidFill>
                <a:hlinkClick r:id="rId4"/>
              </a:rPr>
              <a:t>https://www.data.go.kr/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REST API 실습</a:t>
            </a:r>
            <a:endParaRPr/>
          </a:p>
        </p:txBody>
      </p:sp>
      <p:sp>
        <p:nvSpPr>
          <p:cNvPr id="154" name="Google Shape;154;p17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REST API 데이터 수집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공공데이</a:t>
            </a:r>
            <a:r>
              <a:rPr lang="ko-KR"/>
              <a:t>터 활용하기</a:t>
            </a:r>
            <a:endParaRPr/>
          </a:p>
        </p:txBody>
      </p: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REST API란</a:t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426500" y="938275"/>
            <a:ext cx="4145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대기오염 정보 - 한국환경공단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62" name="Google Shape;162;p18"/>
          <p:cNvCxnSpPr/>
          <p:nvPr/>
        </p:nvCxnSpPr>
        <p:spPr>
          <a:xfrm>
            <a:off x="426500" y="1394650"/>
            <a:ext cx="3411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18"/>
          <p:cNvSpPr txBox="1"/>
          <p:nvPr/>
        </p:nvSpPr>
        <p:spPr>
          <a:xfrm>
            <a:off x="400250" y="1532825"/>
            <a:ext cx="4171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3"/>
              </a:rPr>
              <a:t>https://www.data.go.kr/dataset/15000581/openapi.do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50" y="987775"/>
            <a:ext cx="4267150" cy="3610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800"/>
              <a:t>대기오염 정보 - 한국환경공단</a:t>
            </a:r>
            <a:endParaRPr/>
          </a:p>
        </p:txBody>
      </p:sp>
      <p:sp>
        <p:nvSpPr>
          <p:cNvPr id="170" name="Google Shape;170;p1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REST API란</a:t>
            </a:r>
            <a:endParaRPr/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75" y="1298125"/>
            <a:ext cx="3555069" cy="28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 txBox="1"/>
          <p:nvPr/>
        </p:nvSpPr>
        <p:spPr>
          <a:xfrm>
            <a:off x="4571900" y="938275"/>
            <a:ext cx="4145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문서 살펴보기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3" name="Google Shape;173;p19"/>
          <p:cNvCxnSpPr/>
          <p:nvPr/>
        </p:nvCxnSpPr>
        <p:spPr>
          <a:xfrm>
            <a:off x="4571900" y="1394650"/>
            <a:ext cx="3411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00" y="1532825"/>
            <a:ext cx="3902475" cy="22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/>
          <p:nvPr/>
        </p:nvSpPr>
        <p:spPr>
          <a:xfrm>
            <a:off x="5430800" y="3540200"/>
            <a:ext cx="1288200" cy="13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800"/>
              <a:t>대기오염 정보 - 한국환경공단</a:t>
            </a:r>
            <a:endParaRPr/>
          </a:p>
        </p:txBody>
      </p:sp>
      <p:sp>
        <p:nvSpPr>
          <p:cNvPr id="181" name="Google Shape;181;p2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REST API란</a:t>
            </a: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75" y="1298125"/>
            <a:ext cx="3555069" cy="28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4571900" y="938275"/>
            <a:ext cx="4145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문서 살펴보기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4" name="Google Shape;184;p20"/>
          <p:cNvCxnSpPr/>
          <p:nvPr/>
        </p:nvCxnSpPr>
        <p:spPr>
          <a:xfrm>
            <a:off x="4571900" y="1394650"/>
            <a:ext cx="3411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5" name="Google Shape;1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00" y="1532825"/>
            <a:ext cx="3902475" cy="22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/>
          <p:nvPr/>
        </p:nvSpPr>
        <p:spPr>
          <a:xfrm>
            <a:off x="5430800" y="3540200"/>
            <a:ext cx="1288200" cy="13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800"/>
              <a:t>대기오염 정보 - 한국환경공단</a:t>
            </a:r>
            <a:endParaRPr sz="1800"/>
          </a:p>
        </p:txBody>
      </p:sp>
      <p:sp>
        <p:nvSpPr>
          <p:cNvPr id="192" name="Google Shape;192;p2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REST API란</a:t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0" y="774625"/>
            <a:ext cx="4174366" cy="41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815550" y="2974900"/>
            <a:ext cx="3419700" cy="14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815550" y="3123100"/>
            <a:ext cx="3419700" cy="14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815550" y="3271300"/>
            <a:ext cx="3419700" cy="14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370700" y="4003525"/>
            <a:ext cx="3864600" cy="14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REST API</a:t>
            </a:r>
            <a:endParaRPr/>
          </a:p>
        </p:txBody>
      </p:sp>
      <p:sp>
        <p:nvSpPr>
          <p:cNvPr id="203" name="Google Shape;203;p2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REST API란</a:t>
            </a:r>
            <a:endParaRPr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38" y="1210200"/>
            <a:ext cx="3902576" cy="20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825" y="1353074"/>
            <a:ext cx="4326900" cy="16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POST 실습</a:t>
            </a:r>
            <a:endParaRPr/>
          </a:p>
        </p:txBody>
      </p:sp>
      <p:sp>
        <p:nvSpPr>
          <p:cNvPr id="211" name="Google Shape;211;p2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REST API란</a:t>
            </a:r>
            <a:endParaRPr/>
          </a:p>
        </p:txBody>
      </p:sp>
      <p:sp>
        <p:nvSpPr>
          <p:cNvPr id="212" name="Google Shape;212;p23"/>
          <p:cNvSpPr txBox="1"/>
          <p:nvPr/>
        </p:nvSpPr>
        <p:spPr>
          <a:xfrm>
            <a:off x="5420925" y="1579850"/>
            <a:ext cx="3723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3"/>
              </a:rPr>
              <a:t>https://datalab.naver.com/keyword/trendSearch.naver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개발자 문서 </a:t>
            </a:r>
            <a:r>
              <a:rPr lang="ko-KR" sz="1100" u="sng">
                <a:solidFill>
                  <a:schemeClr val="hlink"/>
                </a:solidFill>
                <a:hlinkClick r:id="rId4"/>
              </a:rPr>
              <a:t>https://developers.naver.com/docs/datalab/search/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 txBox="1"/>
          <p:nvPr/>
        </p:nvSpPr>
        <p:spPr>
          <a:xfrm>
            <a:off x="6155700" y="1268075"/>
            <a:ext cx="24321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50">
                <a:solidFill>
                  <a:schemeClr val="dk1"/>
                </a:solidFill>
                <a:highlight>
                  <a:srgbClr val="FFFFFF"/>
                </a:highlight>
              </a:rPr>
              <a:t>통합 검색어 트렌드</a:t>
            </a:r>
            <a:endParaRPr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800" y="1010025"/>
            <a:ext cx="4919053" cy="281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REST API</a:t>
            </a:r>
            <a:r>
              <a:rPr lang="ko-KR"/>
              <a:t>란?</a:t>
            </a:r>
            <a:endParaRPr/>
          </a:p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REST API 데이</a:t>
            </a:r>
            <a:r>
              <a:rPr lang="ko-KR"/>
              <a:t>터 수집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WEB API</a:t>
            </a:r>
            <a:endParaRPr/>
          </a:p>
        </p:txBody>
      </p:sp>
      <p:sp>
        <p:nvSpPr>
          <p:cNvPr id="56" name="Google Shape;56;p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REST API란</a:t>
            </a:r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65025" y="1490275"/>
            <a:ext cx="36192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latin typeface="Nanum Gothic"/>
                <a:ea typeface="Nanum Gothic"/>
                <a:cs typeface="Nanum Gothic"/>
                <a:sym typeface="Nanum Gothic"/>
              </a:rPr>
              <a:t>WEB</a:t>
            </a:r>
            <a:endParaRPr b="1" sz="3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" name="Google Shape;58;p8"/>
          <p:cNvSpPr txBox="1"/>
          <p:nvPr/>
        </p:nvSpPr>
        <p:spPr>
          <a:xfrm>
            <a:off x="4958675" y="1490275"/>
            <a:ext cx="36192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latin typeface="Nanum Gothic"/>
                <a:ea typeface="Nanum Gothic"/>
                <a:cs typeface="Nanum Gothic"/>
                <a:sym typeface="Nanum Gothic"/>
              </a:rPr>
              <a:t>API</a:t>
            </a:r>
            <a:endParaRPr b="1" sz="3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" name="Google Shape;59;p8"/>
          <p:cNvSpPr txBox="1"/>
          <p:nvPr/>
        </p:nvSpPr>
        <p:spPr>
          <a:xfrm>
            <a:off x="2762375" y="1490275"/>
            <a:ext cx="36192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latin typeface="Nanum Gothic"/>
                <a:ea typeface="Nanum Gothic"/>
                <a:cs typeface="Nanum Gothic"/>
                <a:sym typeface="Nanum Gothic"/>
              </a:rPr>
              <a:t>+</a:t>
            </a:r>
            <a:endParaRPr b="1" sz="3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API란</a:t>
            </a:r>
            <a:endParaRPr/>
          </a:p>
        </p:txBody>
      </p:sp>
      <p:sp>
        <p:nvSpPr>
          <p:cNvPr id="65" name="Google Shape;65;p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REST API란</a:t>
            </a:r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426500" y="938275"/>
            <a:ext cx="22752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API란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7" name="Google Shape;67;p9"/>
          <p:cNvCxnSpPr/>
          <p:nvPr/>
        </p:nvCxnSpPr>
        <p:spPr>
          <a:xfrm>
            <a:off x="426500" y="1394650"/>
            <a:ext cx="3411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9"/>
          <p:cNvSpPr txBox="1"/>
          <p:nvPr/>
        </p:nvSpPr>
        <p:spPr>
          <a:xfrm>
            <a:off x="400250" y="1532825"/>
            <a:ext cx="41718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응용프로그램 프로그래밍 인터페이스</a:t>
            </a:r>
            <a:br>
              <a:rPr b="1"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-KR" sz="1100">
                <a:latin typeface="Nanum Gothic"/>
                <a:ea typeface="Nanum Gothic"/>
                <a:cs typeface="Nanum Gothic"/>
                <a:sym typeface="Nanum Gothic"/>
              </a:rPr>
              <a:t>(Application Programming Interface)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응용 프로그램에서 사용할 수 있도록 운영체제나 프로그래밍 언어가 제공하는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자원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(기능)을 제어할 수 있게 만든 인터페이스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" name="Google Shape;69;p9"/>
          <p:cNvSpPr txBox="1"/>
          <p:nvPr/>
        </p:nvSpPr>
        <p:spPr>
          <a:xfrm>
            <a:off x="4990225" y="1243300"/>
            <a:ext cx="3619200" cy="3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Windows API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파일 시스템 접근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장치 제어(마우스, 키보드, 모니터, 프린터)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UI(윈도우 창, 스크롤)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네트워크 서비스(인터넷, 와이파이..)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Android API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시스템 접근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장치 제어(카메라, 터치 스크린)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UI(화면 관리)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네트워크 서비스(무선 인터넷, 와이파이, 블루투스)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계정 관리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" name="Google Shape;70;p9"/>
          <p:cNvSpPr txBox="1"/>
          <p:nvPr/>
        </p:nvSpPr>
        <p:spPr>
          <a:xfrm>
            <a:off x="462875" y="3380500"/>
            <a:ext cx="3823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Nanum Gothic"/>
                <a:ea typeface="Nanum Gothic"/>
                <a:cs typeface="Nanum Gothic"/>
                <a:sym typeface="Nanum Gothic"/>
              </a:rPr>
              <a:t>응용 프로그램을 위한 </a:t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Nanum Gothic"/>
                <a:ea typeface="Nanum Gothic"/>
                <a:cs typeface="Nanum Gothic"/>
                <a:sym typeface="Nanum Gothic"/>
              </a:rPr>
              <a:t>기본 인터페이스</a:t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WEB </a:t>
            </a:r>
            <a:r>
              <a:rPr lang="ko-KR"/>
              <a:t>API란</a:t>
            </a:r>
            <a:endParaRPr/>
          </a:p>
        </p:txBody>
      </p:sp>
      <p:sp>
        <p:nvSpPr>
          <p:cNvPr id="76" name="Google Shape;76;p1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REST API란</a:t>
            </a:r>
            <a:endParaRPr/>
          </a:p>
        </p:txBody>
      </p:sp>
      <p:sp>
        <p:nvSpPr>
          <p:cNvPr id="77" name="Google Shape;77;p10"/>
          <p:cNvSpPr txBox="1"/>
          <p:nvPr/>
        </p:nvSpPr>
        <p:spPr>
          <a:xfrm>
            <a:off x="426500" y="938275"/>
            <a:ext cx="22752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WEB </a:t>
            </a: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API란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8" name="Google Shape;78;p10"/>
          <p:cNvCxnSpPr/>
          <p:nvPr/>
        </p:nvCxnSpPr>
        <p:spPr>
          <a:xfrm>
            <a:off x="426500" y="1394650"/>
            <a:ext cx="3411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0"/>
          <p:cNvSpPr txBox="1"/>
          <p:nvPr/>
        </p:nvSpPr>
        <p:spPr>
          <a:xfrm>
            <a:off x="400250" y="1532825"/>
            <a:ext cx="4171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“웹서비스”를 위한 API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" name="Google Shape;80;p10"/>
          <p:cNvSpPr txBox="1"/>
          <p:nvPr/>
        </p:nvSpPr>
        <p:spPr>
          <a:xfrm>
            <a:off x="4990225" y="1243300"/>
            <a:ext cx="3619200" cy="3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WEB API</a:t>
            </a:r>
            <a:b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</a:b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부동산 정보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→ 직방, 다방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페이스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북, 구글, 네이버)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SMS API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게임 데이터 API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지도API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(네이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버, 구글)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주소 API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→ 우편번호 검색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번역 API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날씨 API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u="sng">
                <a:solidFill>
                  <a:schemeClr val="hlink"/>
                </a:solidFill>
                <a:hlinkClick r:id="rId3"/>
              </a:rPr>
              <a:t>https://www.apistore.co.kr/api/apiList.do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" name="Google Shape;81;p10"/>
          <p:cNvSpPr txBox="1"/>
          <p:nvPr/>
        </p:nvSpPr>
        <p:spPr>
          <a:xfrm>
            <a:off x="462875" y="3380500"/>
            <a:ext cx="3823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Nanum Gothic"/>
                <a:ea typeface="Nanum Gothic"/>
                <a:cs typeface="Nanum Gothic"/>
                <a:sym typeface="Nanum Gothic"/>
              </a:rPr>
              <a:t>웹 서비스를</a:t>
            </a:r>
            <a:r>
              <a:rPr b="1" lang="ko-KR" sz="2500">
                <a:latin typeface="Nanum Gothic"/>
                <a:ea typeface="Nanum Gothic"/>
                <a:cs typeface="Nanum Gothic"/>
                <a:sym typeface="Nanum Gothic"/>
              </a:rPr>
              <a:t> 위한 </a:t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Nanum Gothic"/>
                <a:ea typeface="Nanum Gothic"/>
                <a:cs typeface="Nanum Gothic"/>
                <a:sym typeface="Nanum Gothic"/>
              </a:rPr>
              <a:t>API</a:t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REST API</a:t>
            </a:r>
            <a:endParaRPr/>
          </a:p>
        </p:txBody>
      </p:sp>
      <p:sp>
        <p:nvSpPr>
          <p:cNvPr id="87" name="Google Shape;87;p1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REST API란</a:t>
            </a:r>
            <a:endParaRPr/>
          </a:p>
        </p:txBody>
      </p:sp>
      <p:sp>
        <p:nvSpPr>
          <p:cNvPr id="88" name="Google Shape;88;p11"/>
          <p:cNvSpPr txBox="1"/>
          <p:nvPr/>
        </p:nvSpPr>
        <p:spPr>
          <a:xfrm>
            <a:off x="565025" y="1490275"/>
            <a:ext cx="36192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latin typeface="Nanum Gothic"/>
                <a:ea typeface="Nanum Gothic"/>
                <a:cs typeface="Nanum Gothic"/>
                <a:sym typeface="Nanum Gothic"/>
              </a:rPr>
              <a:t>REST</a:t>
            </a:r>
            <a:endParaRPr b="1" sz="3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" name="Google Shape;89;p11"/>
          <p:cNvSpPr txBox="1"/>
          <p:nvPr/>
        </p:nvSpPr>
        <p:spPr>
          <a:xfrm>
            <a:off x="4958675" y="1490275"/>
            <a:ext cx="36192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latin typeface="Nanum Gothic"/>
                <a:ea typeface="Nanum Gothic"/>
                <a:cs typeface="Nanum Gothic"/>
                <a:sym typeface="Nanum Gothic"/>
              </a:rPr>
              <a:t>API</a:t>
            </a:r>
            <a:endParaRPr b="1" sz="3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" name="Google Shape;90;p11"/>
          <p:cNvSpPr txBox="1"/>
          <p:nvPr/>
        </p:nvSpPr>
        <p:spPr>
          <a:xfrm>
            <a:off x="2762375" y="1490275"/>
            <a:ext cx="36192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latin typeface="Nanum Gothic"/>
                <a:ea typeface="Nanum Gothic"/>
                <a:cs typeface="Nanum Gothic"/>
                <a:sym typeface="Nanum Gothic"/>
              </a:rPr>
              <a:t>+</a:t>
            </a:r>
            <a:endParaRPr b="1" sz="3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1" name="Google Shape;91;p11"/>
          <p:cNvCxnSpPr/>
          <p:nvPr/>
        </p:nvCxnSpPr>
        <p:spPr>
          <a:xfrm>
            <a:off x="1692125" y="2205625"/>
            <a:ext cx="1365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1"/>
          <p:cNvSpPr txBox="1"/>
          <p:nvPr/>
        </p:nvSpPr>
        <p:spPr>
          <a:xfrm>
            <a:off x="5375975" y="2307750"/>
            <a:ext cx="27846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" name="Google Shape;93;p11"/>
          <p:cNvSpPr txBox="1"/>
          <p:nvPr/>
        </p:nvSpPr>
        <p:spPr>
          <a:xfrm>
            <a:off x="394025" y="2307750"/>
            <a:ext cx="3961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Re</a:t>
            </a:r>
            <a:r>
              <a:rPr lang="ko-KR" sz="1800"/>
              <a:t>presentational </a:t>
            </a:r>
            <a:r>
              <a:rPr b="1" lang="ko-KR" sz="1800"/>
              <a:t>S</a:t>
            </a:r>
            <a:r>
              <a:rPr lang="ko-KR" sz="1800"/>
              <a:t>tate </a:t>
            </a:r>
            <a:r>
              <a:rPr b="1" lang="ko-KR" sz="1800"/>
              <a:t>T</a:t>
            </a:r>
            <a:r>
              <a:rPr lang="ko-KR" sz="1800"/>
              <a:t>ransfer</a:t>
            </a:r>
            <a:endParaRPr sz="1800"/>
          </a:p>
        </p:txBody>
      </p:sp>
      <p:sp>
        <p:nvSpPr>
          <p:cNvPr id="94" name="Google Shape;94;p11"/>
          <p:cNvSpPr txBox="1"/>
          <p:nvPr/>
        </p:nvSpPr>
        <p:spPr>
          <a:xfrm>
            <a:off x="706800" y="2793150"/>
            <a:ext cx="3304200" cy="20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표현적인 (자원의)상태 전달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(??)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REST API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00" name="Google Shape;100;p1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REST API란</a:t>
            </a:r>
            <a:endParaRPr/>
          </a:p>
        </p:txBody>
      </p:sp>
      <p:sp>
        <p:nvSpPr>
          <p:cNvPr id="101" name="Google Shape;101;p12"/>
          <p:cNvSpPr txBox="1"/>
          <p:nvPr/>
        </p:nvSpPr>
        <p:spPr>
          <a:xfrm>
            <a:off x="426500" y="938275"/>
            <a:ext cx="22752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REST API란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2" name="Google Shape;102;p12"/>
          <p:cNvCxnSpPr/>
          <p:nvPr/>
        </p:nvCxnSpPr>
        <p:spPr>
          <a:xfrm>
            <a:off x="426500" y="1394650"/>
            <a:ext cx="3411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2"/>
          <p:cNvSpPr txBox="1"/>
          <p:nvPr/>
        </p:nvSpPr>
        <p:spPr>
          <a:xfrm>
            <a:off x="400250" y="1380425"/>
            <a:ext cx="4171800" cy="3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[REST]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HTTP URI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(Uniform Resource Identifier)를 통해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자원(Resource)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명시하고,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HTTP Method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(POST, GET, PUT, DELETE)를 통해 해당 자원에 대한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CRUD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Operation을 적용하는 것을 의미하는 아키텍쳐.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[표현방법]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JSON / XML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4" name="Google Shape;104;p12"/>
          <p:cNvSpPr txBox="1"/>
          <p:nvPr/>
        </p:nvSpPr>
        <p:spPr>
          <a:xfrm>
            <a:off x="5106200" y="1413125"/>
            <a:ext cx="3647100" cy="29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[REST 특징]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Server &amp; Client 구조 </a:t>
            </a:r>
            <a:b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Server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자원 제공, </a:t>
            </a:r>
            <a:b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Client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:auth 및 context관리)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Stateless</a:t>
            </a:r>
            <a:b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(서버에서 Client의 context 저장 X)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Cachable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Layered System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(계층화)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Code-On-Demand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(optional)</a:t>
            </a:r>
            <a:b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(서버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의 코드를 클라이언트에서 실행)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Uniform Interface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(인터페이스 일관성)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REST API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0" name="Google Shape;110;p1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REST API란</a:t>
            </a:r>
            <a:endParaRPr/>
          </a:p>
        </p:txBody>
      </p:sp>
      <p:sp>
        <p:nvSpPr>
          <p:cNvPr id="111" name="Google Shape;111;p13"/>
          <p:cNvSpPr txBox="1"/>
          <p:nvPr/>
        </p:nvSpPr>
        <p:spPr>
          <a:xfrm>
            <a:off x="4990225" y="1243300"/>
            <a:ext cx="39252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HTTP URI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https://betweak.com</a:t>
            </a: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/users/3/profile/1234</a:t>
            </a:r>
            <a:b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</a:b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12" name="Google Shape;112;p13"/>
          <p:cNvGrpSpPr/>
          <p:nvPr/>
        </p:nvGrpSpPr>
        <p:grpSpPr>
          <a:xfrm>
            <a:off x="4990175" y="1944125"/>
            <a:ext cx="3556200" cy="867300"/>
            <a:chOff x="4990175" y="2020325"/>
            <a:chExt cx="3556200" cy="867300"/>
          </a:xfrm>
        </p:grpSpPr>
        <p:sp>
          <p:nvSpPr>
            <p:cNvPr id="113" name="Google Shape;113;p13"/>
            <p:cNvSpPr txBox="1"/>
            <p:nvPr/>
          </p:nvSpPr>
          <p:spPr>
            <a:xfrm>
              <a:off x="4990175" y="2020325"/>
              <a:ext cx="1778100" cy="86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HTTP Method</a:t>
              </a:r>
              <a:endParaRPr b="1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POST</a:t>
              </a:r>
              <a:endParaRPr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GET</a:t>
              </a:r>
              <a:endParaRPr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14" name="Google Shape;114;p13"/>
            <p:cNvSpPr txBox="1"/>
            <p:nvPr/>
          </p:nvSpPr>
          <p:spPr>
            <a:xfrm>
              <a:off x="6768275" y="2020325"/>
              <a:ext cx="1778100" cy="86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PUT</a:t>
              </a:r>
              <a:endParaRPr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DELETE</a:t>
              </a:r>
              <a:endParaRPr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15" name="Google Shape;115;p13"/>
          <p:cNvSpPr txBox="1"/>
          <p:nvPr/>
        </p:nvSpPr>
        <p:spPr>
          <a:xfrm>
            <a:off x="4990175" y="2887625"/>
            <a:ext cx="17781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CRUD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Create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Read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" name="Google Shape;116;p13"/>
          <p:cNvSpPr txBox="1"/>
          <p:nvPr/>
        </p:nvSpPr>
        <p:spPr>
          <a:xfrm>
            <a:off x="6768275" y="2887625"/>
            <a:ext cx="17781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UPDATE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DELETE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7" name="Google Shape;117;p13"/>
          <p:cNvSpPr txBox="1"/>
          <p:nvPr/>
        </p:nvSpPr>
        <p:spPr>
          <a:xfrm>
            <a:off x="426500" y="938275"/>
            <a:ext cx="22752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REST API란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18" name="Google Shape;118;p13"/>
          <p:cNvCxnSpPr/>
          <p:nvPr/>
        </p:nvCxnSpPr>
        <p:spPr>
          <a:xfrm>
            <a:off x="426500" y="1394650"/>
            <a:ext cx="3411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3"/>
          <p:cNvSpPr txBox="1"/>
          <p:nvPr/>
        </p:nvSpPr>
        <p:spPr>
          <a:xfrm>
            <a:off x="400250" y="1380425"/>
            <a:ext cx="4171800" cy="3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[REST]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HTTP URI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(Uniform Resource Identifier)를 통해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자원(Resource)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명시하고,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HTTP Method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(POST, GET, PUT, DELETE)를 통해 해당 자원에 대한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CRUD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Operation을 적용하는 것을 의미하는 아키텍쳐.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[표현방법]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JSON / XML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REST API</a:t>
            </a:r>
            <a:endParaRPr/>
          </a:p>
        </p:txBody>
      </p:sp>
      <p:sp>
        <p:nvSpPr>
          <p:cNvPr id="125" name="Google Shape;125;p1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REST API란</a:t>
            </a:r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565025" y="1490275"/>
            <a:ext cx="36192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latin typeface="Nanum Gothic"/>
                <a:ea typeface="Nanum Gothic"/>
                <a:cs typeface="Nanum Gothic"/>
                <a:sym typeface="Nanum Gothic"/>
              </a:rPr>
              <a:t>REST</a:t>
            </a:r>
            <a:endParaRPr b="1" sz="3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" name="Google Shape;127;p14"/>
          <p:cNvSpPr txBox="1"/>
          <p:nvPr/>
        </p:nvSpPr>
        <p:spPr>
          <a:xfrm>
            <a:off x="4958675" y="1490275"/>
            <a:ext cx="36192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latin typeface="Nanum Gothic"/>
                <a:ea typeface="Nanum Gothic"/>
                <a:cs typeface="Nanum Gothic"/>
                <a:sym typeface="Nanum Gothic"/>
              </a:rPr>
              <a:t>API</a:t>
            </a:r>
            <a:endParaRPr b="1" sz="3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2762375" y="1490275"/>
            <a:ext cx="36192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latin typeface="Nanum Gothic"/>
                <a:ea typeface="Nanum Gothic"/>
                <a:cs typeface="Nanum Gothic"/>
                <a:sym typeface="Nanum Gothic"/>
              </a:rPr>
              <a:t>+</a:t>
            </a:r>
            <a:endParaRPr b="1" sz="3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29" name="Google Shape;129;p14"/>
          <p:cNvCxnSpPr/>
          <p:nvPr/>
        </p:nvCxnSpPr>
        <p:spPr>
          <a:xfrm>
            <a:off x="1692125" y="2205625"/>
            <a:ext cx="1365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4"/>
          <p:cNvSpPr txBox="1"/>
          <p:nvPr/>
        </p:nvSpPr>
        <p:spPr>
          <a:xfrm>
            <a:off x="5375975" y="2307750"/>
            <a:ext cx="27846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394025" y="2307750"/>
            <a:ext cx="3961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Re</a:t>
            </a:r>
            <a:r>
              <a:rPr lang="ko-KR" sz="1800"/>
              <a:t>presentational </a:t>
            </a:r>
            <a:r>
              <a:rPr b="1" lang="ko-KR" sz="1800"/>
              <a:t>S</a:t>
            </a:r>
            <a:r>
              <a:rPr lang="ko-KR" sz="1800"/>
              <a:t>tate </a:t>
            </a:r>
            <a:r>
              <a:rPr b="1" lang="ko-KR" sz="1800"/>
              <a:t>T</a:t>
            </a:r>
            <a:r>
              <a:rPr lang="ko-KR" sz="1800"/>
              <a:t>ransfer</a:t>
            </a:r>
            <a:endParaRPr sz="1800"/>
          </a:p>
        </p:txBody>
      </p:sp>
      <p:sp>
        <p:nvSpPr>
          <p:cNvPr id="132" name="Google Shape;132;p14"/>
          <p:cNvSpPr txBox="1"/>
          <p:nvPr/>
        </p:nvSpPr>
        <p:spPr>
          <a:xfrm>
            <a:off x="1861050" y="3577475"/>
            <a:ext cx="5421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웹과 같은 분산 하이퍼미디어 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시스템을 위한 소프트웨어 아키텍쳐의 한 형식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